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7" r:id="rId3"/>
    <p:sldId id="275" r:id="rId4"/>
    <p:sldId id="293" r:id="rId5"/>
    <p:sldId id="276" r:id="rId6"/>
    <p:sldId id="281" r:id="rId7"/>
    <p:sldId id="294" r:id="rId8"/>
    <p:sldId id="292" r:id="rId9"/>
    <p:sldId id="284" r:id="rId10"/>
    <p:sldId id="287" r:id="rId11"/>
    <p:sldId id="290" r:id="rId12"/>
    <p:sldId id="274" r:id="rId13"/>
    <p:sldId id="289" r:id="rId14"/>
    <p:sldId id="29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AD6EA-4679-4E60-B976-709F97E79B2E}" type="datetimeFigureOut">
              <a:rPr lang="sv-SE" smtClean="0"/>
              <a:t>2023-05-30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6AD75-FF63-4C23-9E72-9F8D0562C01C}" type="slidenum">
              <a:rPr lang="sv-SE" smtClean="0"/>
              <a:t>‹#›</a:t>
            </a:fld>
            <a:endParaRPr lang="sv-SE"/>
          </a:p>
        </p:txBody>
      </p:sp>
    </p:spTree>
    <p:extLst>
      <p:ext uri="{BB962C8B-B14F-4D97-AF65-F5344CB8AC3E}">
        <p14:creationId xmlns:p14="http://schemas.microsoft.com/office/powerpoint/2010/main" val="177781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C682FD-EDC2-4253-A210-A3F107DFA968}" type="slidenum">
              <a:rPr kumimoji="0" lang="sv-SE" sz="18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393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7116CA-339E-5A97-9CF6-A92479571E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BDC5DFF-FB79-93B0-FAFC-727B5012E9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FD61452-051E-D900-C526-1F6D7DA68103}"/>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5" name="Platshållare för sidfot 4">
            <a:extLst>
              <a:ext uri="{FF2B5EF4-FFF2-40B4-BE49-F238E27FC236}">
                <a16:creationId xmlns:a16="http://schemas.microsoft.com/office/drawing/2014/main" id="{63FC6843-1F50-56FB-934C-350345C0BE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D2A356E-B527-A961-61FA-73D8FFE2AB18}"/>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2613446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1884B8-1349-159C-7AB2-DD49F1B5083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0F29AB5-0B61-B52C-251E-E07B4ED3594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8E0F653-F22D-0B36-D41F-B4B766C2062B}"/>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5" name="Platshållare för sidfot 4">
            <a:extLst>
              <a:ext uri="{FF2B5EF4-FFF2-40B4-BE49-F238E27FC236}">
                <a16:creationId xmlns:a16="http://schemas.microsoft.com/office/drawing/2014/main" id="{C3EA3DEC-A956-90F1-B419-2432D097CD2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107AEC8-36FD-CCA8-775D-16D7B4BDE4C0}"/>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284601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CEB9C2-CE1C-87F6-6476-124F03BB461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75C3DB8-315B-D105-A356-556169A3DFD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B240E4-82A8-4CC1-032A-4BF809B2C88B}"/>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5" name="Platshållare för sidfot 4">
            <a:extLst>
              <a:ext uri="{FF2B5EF4-FFF2-40B4-BE49-F238E27FC236}">
                <a16:creationId xmlns:a16="http://schemas.microsoft.com/office/drawing/2014/main" id="{4F6F38FA-897D-D5DC-A5C8-207853F7725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14D8011-3CE8-F724-3055-2DE42139D571}"/>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2510534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Rubrikbild blå">
    <p:bg>
      <p:bgPr>
        <a:solidFill>
          <a:srgbClr val="3493C4"/>
        </a:solidFill>
        <a:effectLst/>
      </p:bgPr>
    </p:bg>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0" y="5715000"/>
            <a:ext cx="12192000" cy="1143000"/>
          </a:xfrm>
          <a:prstGeom prst="rect">
            <a:avLst/>
          </a:prstGeom>
          <a:gradFill rotWithShape="0">
            <a:gsLst>
              <a:gs pos="0">
                <a:srgbClr val="012345"/>
              </a:gs>
              <a:gs pos="100000">
                <a:srgbClr val="08478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sv-SE" sz="1800"/>
          </a:p>
        </p:txBody>
      </p:sp>
      <p:sp>
        <p:nvSpPr>
          <p:cNvPr id="2" name="Title 1"/>
          <p:cNvSpPr>
            <a:spLocks noGrp="1"/>
          </p:cNvSpPr>
          <p:nvPr>
            <p:ph type="ctrTitle" hasCustomPrompt="1"/>
          </p:nvPr>
        </p:nvSpPr>
        <p:spPr>
          <a:xfrm>
            <a:off x="927100" y="638176"/>
            <a:ext cx="10350499" cy="4257674"/>
          </a:xfrm>
        </p:spPr>
        <p:txBody>
          <a:bodyPr anchor="ctr">
            <a:normAutofit/>
          </a:bodyPr>
          <a:lstStyle>
            <a:lvl1pPr algn="l">
              <a:defRPr sz="5500">
                <a:solidFill>
                  <a:schemeClr val="bg1"/>
                </a:solidFill>
              </a:defRPr>
            </a:lvl1pPr>
          </a:lstStyle>
          <a:p>
            <a:r>
              <a:rPr lang="sv-SE" dirty="0"/>
              <a:t>Välkommen till…</a:t>
            </a:r>
            <a:br>
              <a:rPr lang="sv-SE" dirty="0"/>
            </a:br>
            <a:r>
              <a:rPr lang="sv-SE" dirty="0"/>
              <a:t>här skriver du</a:t>
            </a:r>
            <a:br>
              <a:rPr lang="sv-SE" dirty="0"/>
            </a:br>
            <a:r>
              <a:rPr lang="sv-SE" dirty="0"/>
              <a:t>din huvudrubrik</a:t>
            </a:r>
            <a:endParaRPr lang="en-US" dirty="0"/>
          </a:p>
        </p:txBody>
      </p:sp>
      <p:sp>
        <p:nvSpPr>
          <p:cNvPr id="4" name="Date Placeholder 3"/>
          <p:cNvSpPr>
            <a:spLocks noGrp="1"/>
          </p:cNvSpPr>
          <p:nvPr>
            <p:ph type="dt" sz="half" idx="10"/>
          </p:nvPr>
        </p:nvSpPr>
        <p:spPr>
          <a:xfrm>
            <a:off x="9588500" y="6299202"/>
            <a:ext cx="1683000" cy="365125"/>
          </a:xfrm>
        </p:spPr>
        <p:txBody>
          <a:bodyPr/>
          <a:lstStyle>
            <a:lvl1pPr algn="r">
              <a:defRPr sz="2000">
                <a:solidFill>
                  <a:schemeClr val="bg1"/>
                </a:solidFill>
              </a:defRPr>
            </a:lvl1pPr>
          </a:lstStyle>
          <a:p>
            <a:fld id="{3FBDDC8A-09E0-42F0-A579-85A77C2227BF}" type="datetime1">
              <a:rPr lang="sv-SE" smtClean="0"/>
              <a:t>2023-05-30</a:t>
            </a:fld>
            <a:endParaRPr lang="sv-SE" dirty="0"/>
          </a:p>
        </p:txBody>
      </p:sp>
      <p:sp>
        <p:nvSpPr>
          <p:cNvPr id="5" name="Footer Placeholder 4"/>
          <p:cNvSpPr>
            <a:spLocks noGrp="1"/>
          </p:cNvSpPr>
          <p:nvPr>
            <p:ph type="ftr" sz="quarter" idx="11"/>
          </p:nvPr>
        </p:nvSpPr>
        <p:spPr>
          <a:xfrm>
            <a:off x="3695700" y="6299202"/>
            <a:ext cx="5892800" cy="365125"/>
          </a:xfrm>
        </p:spPr>
        <p:txBody>
          <a:bodyPr/>
          <a:lstStyle>
            <a:lvl1pPr>
              <a:defRPr>
                <a:solidFill>
                  <a:schemeClr val="bg1"/>
                </a:solidFill>
              </a:defRPr>
            </a:lvl1pPr>
          </a:lstStyle>
          <a:p>
            <a:r>
              <a:rPr lang="sv-SE" dirty="0"/>
              <a:t>Föredragshållare,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14C29CB-E6CE-48B1-8925-1A65A8F559E1}" type="slidenum">
              <a:rPr lang="sv-SE" smtClean="0"/>
              <a:pPr/>
              <a:t>‹#›</a:t>
            </a:fld>
            <a:endParaRPr lang="sv-SE" dirty="0"/>
          </a:p>
        </p:txBody>
      </p:sp>
      <p:pic>
        <p:nvPicPr>
          <p:cNvPr id="8" name="Picture 14" descr="Vaxholmslinje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486401"/>
            <a:ext cx="12192000" cy="4349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Vaxholms_stad_CMYK_VIT-L_13092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83740" y="6007100"/>
            <a:ext cx="2032000" cy="62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078491"/>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3C0DE-69C8-4D2B-9917-0CEF2F8BE6DB}" type="datetime1">
              <a:rPr lang="sv-SE" smtClean="0"/>
              <a:t>2023-05-30</a:t>
            </a:fld>
            <a:endParaRPr lang="sv-SE"/>
          </a:p>
        </p:txBody>
      </p:sp>
      <p:sp>
        <p:nvSpPr>
          <p:cNvPr id="3" name="Footer Placeholder 2"/>
          <p:cNvSpPr>
            <a:spLocks noGrp="1"/>
          </p:cNvSpPr>
          <p:nvPr>
            <p:ph type="ftr" sz="quarter" idx="11"/>
          </p:nvPr>
        </p:nvSpPr>
        <p:spPr/>
        <p:txBody>
          <a:bodyPr/>
          <a:lstStyle/>
          <a:p>
            <a:r>
              <a:rPr lang="sv-SE"/>
              <a:t>Här skriver du din huvudrubrik</a:t>
            </a:r>
          </a:p>
        </p:txBody>
      </p:sp>
      <p:sp>
        <p:nvSpPr>
          <p:cNvPr id="4" name="Slide Number Placeholder 3"/>
          <p:cNvSpPr>
            <a:spLocks noGrp="1"/>
          </p:cNvSpPr>
          <p:nvPr>
            <p:ph type="sldNum" sz="quarter" idx="12"/>
          </p:nvPr>
        </p:nvSpPr>
        <p:spPr/>
        <p:txBody>
          <a:bodyPr/>
          <a:lstStyle/>
          <a:p>
            <a:fld id="{114C29CB-E6CE-48B1-8925-1A65A8F559E1}" type="slidenum">
              <a:rPr lang="sv-SE" smtClean="0"/>
              <a:t>‹#›</a:t>
            </a:fld>
            <a:endParaRPr lang="sv-SE"/>
          </a:p>
        </p:txBody>
      </p:sp>
    </p:spTree>
    <p:extLst>
      <p:ext uri="{BB962C8B-B14F-4D97-AF65-F5344CB8AC3E}">
        <p14:creationId xmlns:p14="http://schemas.microsoft.com/office/powerpoint/2010/main" val="2041795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sv-SE" dirty="0"/>
              <a:t>Här skriver du din sidrubrik</a:t>
            </a:r>
            <a:endParaRPr lang="en-US" dirty="0"/>
          </a:p>
        </p:txBody>
      </p:sp>
      <p:sp>
        <p:nvSpPr>
          <p:cNvPr id="3" name="Content Placeholder 2"/>
          <p:cNvSpPr>
            <a:spLocks noGrp="1"/>
          </p:cNvSpPr>
          <p:nvPr>
            <p:ph sz="half" idx="1"/>
          </p:nvPr>
        </p:nvSpPr>
        <p:spPr>
          <a:xfrm>
            <a:off x="927100" y="1381126"/>
            <a:ext cx="5080000" cy="3514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381126"/>
            <a:ext cx="5105400" cy="3514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5AB4257-0886-461C-940D-1C6A5561E837}" type="datetime1">
              <a:rPr lang="sv-SE" smtClean="0"/>
              <a:t>2023-05-30</a:t>
            </a:fld>
            <a:endParaRPr lang="sv-SE"/>
          </a:p>
        </p:txBody>
      </p:sp>
      <p:sp>
        <p:nvSpPr>
          <p:cNvPr id="6" name="Footer Placeholder 5"/>
          <p:cNvSpPr>
            <a:spLocks noGrp="1"/>
          </p:cNvSpPr>
          <p:nvPr>
            <p:ph type="ftr" sz="quarter" idx="11"/>
          </p:nvPr>
        </p:nvSpPr>
        <p:spPr/>
        <p:txBody>
          <a:bodyPr/>
          <a:lstStyle/>
          <a:p>
            <a:r>
              <a:rPr lang="sv-SE"/>
              <a:t>Här skriver du din huvudrubrik</a:t>
            </a:r>
          </a:p>
        </p:txBody>
      </p:sp>
      <p:sp>
        <p:nvSpPr>
          <p:cNvPr id="7" name="Slide Number Placeholder 6"/>
          <p:cNvSpPr>
            <a:spLocks noGrp="1"/>
          </p:cNvSpPr>
          <p:nvPr>
            <p:ph type="sldNum" sz="quarter" idx="12"/>
          </p:nvPr>
        </p:nvSpPr>
        <p:spPr/>
        <p:txBody>
          <a:bodyPr/>
          <a:lstStyle/>
          <a:p>
            <a:fld id="{114C29CB-E6CE-48B1-8925-1A65A8F559E1}" type="slidenum">
              <a:rPr lang="sv-SE" smtClean="0"/>
              <a:t>‹#›</a:t>
            </a:fld>
            <a:endParaRPr lang="sv-SE"/>
          </a:p>
        </p:txBody>
      </p:sp>
    </p:spTree>
    <p:extLst>
      <p:ext uri="{BB962C8B-B14F-4D97-AF65-F5344CB8AC3E}">
        <p14:creationId xmlns:p14="http://schemas.microsoft.com/office/powerpoint/2010/main" val="3298648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Bild Text 4">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v-SE" dirty="0"/>
              <a:t>Här skriver du din sidrubrik</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A4E257E-FFAA-4FA4-8845-61519C9838FD}" type="datetime1">
              <a:rPr lang="sv-SE" smtClean="0"/>
              <a:t>2023-05-30</a:t>
            </a:fld>
            <a:endParaRPr lang="sv-SE"/>
          </a:p>
        </p:txBody>
      </p:sp>
      <p:sp>
        <p:nvSpPr>
          <p:cNvPr id="5" name="Footer Placeholder 4"/>
          <p:cNvSpPr>
            <a:spLocks noGrp="1"/>
          </p:cNvSpPr>
          <p:nvPr>
            <p:ph type="ftr" sz="quarter" idx="11"/>
          </p:nvPr>
        </p:nvSpPr>
        <p:spPr/>
        <p:txBody>
          <a:bodyPr/>
          <a:lstStyle/>
          <a:p>
            <a:r>
              <a:rPr lang="sv-SE"/>
              <a:t>Här skriver du din huvudrubrik</a:t>
            </a:r>
          </a:p>
        </p:txBody>
      </p:sp>
      <p:sp>
        <p:nvSpPr>
          <p:cNvPr id="6" name="Slide Number Placeholder 5"/>
          <p:cNvSpPr>
            <a:spLocks noGrp="1"/>
          </p:cNvSpPr>
          <p:nvPr>
            <p:ph type="sldNum" sz="quarter" idx="12"/>
          </p:nvPr>
        </p:nvSpPr>
        <p:spPr/>
        <p:txBody>
          <a:bodyPr/>
          <a:lstStyle/>
          <a:p>
            <a:fld id="{114C29CB-E6CE-48B1-8925-1A65A8F559E1}" type="slidenum">
              <a:rPr lang="sv-SE" smtClean="0"/>
              <a:t>‹#›</a:t>
            </a:fld>
            <a:endParaRPr lang="sv-SE"/>
          </a:p>
        </p:txBody>
      </p:sp>
      <p:pic>
        <p:nvPicPr>
          <p:cNvPr id="8" name="Picture 8" descr="Vaxholms_stad_CMYK L_1305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27" y="6018214"/>
            <a:ext cx="2029884" cy="5937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Vaxholmslinje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953001"/>
            <a:ext cx="12192000" cy="125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38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0765E-2C11-AAF0-5532-A406292496B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89FB07-5897-FA85-5E0F-AE4D22D62EC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C241EED-F2A0-8032-9B35-55D0DE9BE695}"/>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5" name="Platshållare för sidfot 4">
            <a:extLst>
              <a:ext uri="{FF2B5EF4-FFF2-40B4-BE49-F238E27FC236}">
                <a16:creationId xmlns:a16="http://schemas.microsoft.com/office/drawing/2014/main" id="{12D765E9-644B-CCA5-9AEE-060C2265B8D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DC8AEFD-B438-F229-F93C-48965FECA5CB}"/>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214085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A4472D-7B10-268E-2C49-B6A32CA01F8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FB30342-E3FC-0299-9737-F86D000400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DACD6D8-7B34-8C95-0BE3-2079EF813371}"/>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5" name="Platshållare för sidfot 4">
            <a:extLst>
              <a:ext uri="{FF2B5EF4-FFF2-40B4-BE49-F238E27FC236}">
                <a16:creationId xmlns:a16="http://schemas.microsoft.com/office/drawing/2014/main" id="{4DC3C20E-DD4D-6442-D308-336B5080602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03C7472-6543-3F54-3B76-C1DF2F174C5D}"/>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371743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53E47A-E72E-07D4-0173-5CEE0138FFD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6D3A05D-00D6-1C3D-FC22-36D293C3CCD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C44FB2B-20BE-D78A-D190-38259885E9EF}"/>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5780565-D6C7-6BA3-0382-69368DEFDCE3}"/>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6" name="Platshållare för sidfot 5">
            <a:extLst>
              <a:ext uri="{FF2B5EF4-FFF2-40B4-BE49-F238E27FC236}">
                <a16:creationId xmlns:a16="http://schemas.microsoft.com/office/drawing/2014/main" id="{571C979D-DE5D-32E7-7C24-D0FD2AB27C2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19B339A-55D0-0BB5-E7E2-0FAF979B94F8}"/>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145893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4ABFA9-13E0-FCF7-3B1C-CCA5C5CA2FA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D6F403-142A-0F50-501A-375D757A5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6F95087-150F-EF21-6077-656E7844561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CD957CD-0A50-8FE0-9C1D-979AAAA39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10A1F44-4645-8740-57C9-1A159EED785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2CB5441-2249-5E44-EDF2-1A6390DBE301}"/>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8" name="Platshållare för sidfot 7">
            <a:extLst>
              <a:ext uri="{FF2B5EF4-FFF2-40B4-BE49-F238E27FC236}">
                <a16:creationId xmlns:a16="http://schemas.microsoft.com/office/drawing/2014/main" id="{20094F09-247A-5952-2A1E-BC049B425C2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48F3DD2-F997-0BE8-13E9-FC777CA07DC6}"/>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238789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806781-79D8-7813-1531-A75484C320E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6453526-47F5-E3C7-B80D-D074ED3544C6}"/>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4" name="Platshållare för sidfot 3">
            <a:extLst>
              <a:ext uri="{FF2B5EF4-FFF2-40B4-BE49-F238E27FC236}">
                <a16:creationId xmlns:a16="http://schemas.microsoft.com/office/drawing/2014/main" id="{339B1FED-69B0-E647-4A68-A6A951B68E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20B4E59-140E-3187-A199-1739EB7B45AC}"/>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180476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B655B92-3E16-3852-0121-D5BF844009A4}"/>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3" name="Platshållare för sidfot 2">
            <a:extLst>
              <a:ext uri="{FF2B5EF4-FFF2-40B4-BE49-F238E27FC236}">
                <a16:creationId xmlns:a16="http://schemas.microsoft.com/office/drawing/2014/main" id="{E3F9544C-1A69-D4AA-6A71-B7991CB0C89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DBDFDEB-5940-ABA4-517A-62BD0E94F684}"/>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308796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643990-A128-F8AB-182D-0AF5530C80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50D737A-7C8B-F15B-7AC9-B96E8E834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C399BBE-7263-BED6-7207-E9CA267D6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F2FDA52-8210-D99A-D29A-7602D5943DFF}"/>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6" name="Platshållare för sidfot 5">
            <a:extLst>
              <a:ext uri="{FF2B5EF4-FFF2-40B4-BE49-F238E27FC236}">
                <a16:creationId xmlns:a16="http://schemas.microsoft.com/office/drawing/2014/main" id="{F0175F5E-8950-9F1F-6AEE-662E1DBEF3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424C6B9-2446-1D5C-3697-F9A760ECD6F5}"/>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354856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9E2317-7B89-8C52-5332-896FA74FE65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D4062AC-368B-FBAD-3E21-A2EEB7D293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70D124D-9ED2-3A3B-92E1-87C947DCF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3E83CF5-F671-AE6C-8DFE-C88B55A81D21}"/>
              </a:ext>
            </a:extLst>
          </p:cNvPr>
          <p:cNvSpPr>
            <a:spLocks noGrp="1"/>
          </p:cNvSpPr>
          <p:nvPr>
            <p:ph type="dt" sz="half" idx="10"/>
          </p:nvPr>
        </p:nvSpPr>
        <p:spPr/>
        <p:txBody>
          <a:bodyPr/>
          <a:lstStyle/>
          <a:p>
            <a:fld id="{0ADD2980-4759-4064-93BE-3333A1125A3E}" type="datetimeFigureOut">
              <a:rPr lang="sv-SE" smtClean="0"/>
              <a:t>2023-05-30</a:t>
            </a:fld>
            <a:endParaRPr lang="sv-SE"/>
          </a:p>
        </p:txBody>
      </p:sp>
      <p:sp>
        <p:nvSpPr>
          <p:cNvPr id="6" name="Platshållare för sidfot 5">
            <a:extLst>
              <a:ext uri="{FF2B5EF4-FFF2-40B4-BE49-F238E27FC236}">
                <a16:creationId xmlns:a16="http://schemas.microsoft.com/office/drawing/2014/main" id="{58765320-2C31-2C4D-6B04-7234A6DFEE5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DDE2BAF-8429-8E17-591D-F1AB6586BD47}"/>
              </a:ext>
            </a:extLst>
          </p:cNvPr>
          <p:cNvSpPr>
            <a:spLocks noGrp="1"/>
          </p:cNvSpPr>
          <p:nvPr>
            <p:ph type="sldNum" sz="quarter" idx="12"/>
          </p:nvPr>
        </p:nvSpPr>
        <p:spPr/>
        <p:txBody>
          <a:bodyPr/>
          <a:lstStyle/>
          <a:p>
            <a:fld id="{2F595D6C-5D43-4069-8BEE-A9B715641486}" type="slidenum">
              <a:rPr lang="sv-SE" smtClean="0"/>
              <a:t>‹#›</a:t>
            </a:fld>
            <a:endParaRPr lang="sv-SE"/>
          </a:p>
        </p:txBody>
      </p:sp>
    </p:spTree>
    <p:extLst>
      <p:ext uri="{BB962C8B-B14F-4D97-AF65-F5344CB8AC3E}">
        <p14:creationId xmlns:p14="http://schemas.microsoft.com/office/powerpoint/2010/main" val="235580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AB3BAFF-4AB8-9E4C-8CF1-741D0218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CBA301B-427E-1A97-92BC-6F7519699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A87FF06-AEA6-29FF-CDC1-90F98A0429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D2980-4759-4064-93BE-3333A1125A3E}" type="datetimeFigureOut">
              <a:rPr lang="sv-SE" smtClean="0"/>
              <a:t>2023-05-30</a:t>
            </a:fld>
            <a:endParaRPr lang="sv-SE"/>
          </a:p>
        </p:txBody>
      </p:sp>
      <p:sp>
        <p:nvSpPr>
          <p:cNvPr id="5" name="Platshållare för sidfot 4">
            <a:extLst>
              <a:ext uri="{FF2B5EF4-FFF2-40B4-BE49-F238E27FC236}">
                <a16:creationId xmlns:a16="http://schemas.microsoft.com/office/drawing/2014/main" id="{3A9D20B7-08D3-D679-059B-8161A55C46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C13E4FA-203E-1934-9476-22C93F15EA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95D6C-5D43-4069-8BEE-A9B715641486}" type="slidenum">
              <a:rPr lang="sv-SE" smtClean="0"/>
              <a:t>‹#›</a:t>
            </a:fld>
            <a:endParaRPr lang="sv-SE"/>
          </a:p>
        </p:txBody>
      </p:sp>
    </p:spTree>
    <p:extLst>
      <p:ext uri="{BB962C8B-B14F-4D97-AF65-F5344CB8AC3E}">
        <p14:creationId xmlns:p14="http://schemas.microsoft.com/office/powerpoint/2010/main" val="76757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7101" y="638175"/>
            <a:ext cx="10350499" cy="704850"/>
          </a:xfrm>
          <a:prstGeom prst="rect">
            <a:avLst/>
          </a:prstGeom>
        </p:spPr>
        <p:txBody>
          <a:bodyPr vert="horz" lIns="91440" tIns="45720" rIns="91440" bIns="45720" rtlCol="0" anchor="t">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927101" y="1381126"/>
            <a:ext cx="10350500" cy="351472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3695700" y="6299202"/>
            <a:ext cx="2064000" cy="365125"/>
          </a:xfrm>
          <a:prstGeom prst="rect">
            <a:avLst/>
          </a:prstGeom>
        </p:spPr>
        <p:txBody>
          <a:bodyPr vert="horz" lIns="0" tIns="45720" rIns="0" bIns="45720" rtlCol="0" anchor="ctr"/>
          <a:lstStyle>
            <a:lvl1pPr algn="ctr">
              <a:defRPr sz="2000">
                <a:solidFill>
                  <a:schemeClr val="tx1"/>
                </a:solidFill>
              </a:defRPr>
            </a:lvl1pPr>
          </a:lstStyle>
          <a:p>
            <a:fld id="{FABC77D2-C05D-4697-9D7C-97D058AF70B5}" type="datetime1">
              <a:rPr lang="sv-SE" smtClean="0"/>
              <a:pPr/>
              <a:t>2023-05-30</a:t>
            </a:fld>
            <a:endParaRPr lang="sv-SE" dirty="0"/>
          </a:p>
        </p:txBody>
      </p:sp>
      <p:sp>
        <p:nvSpPr>
          <p:cNvPr id="5" name="Footer Placeholder 4"/>
          <p:cNvSpPr>
            <a:spLocks noGrp="1"/>
          </p:cNvSpPr>
          <p:nvPr>
            <p:ph type="ftr" sz="quarter" idx="3"/>
          </p:nvPr>
        </p:nvSpPr>
        <p:spPr>
          <a:xfrm>
            <a:off x="6096001" y="6299202"/>
            <a:ext cx="5181600" cy="365125"/>
          </a:xfrm>
          <a:prstGeom prst="rect">
            <a:avLst/>
          </a:prstGeom>
        </p:spPr>
        <p:txBody>
          <a:bodyPr vert="horz" lIns="0" tIns="45720" rIns="0" bIns="45720" rtlCol="0" anchor="ctr"/>
          <a:lstStyle>
            <a:lvl1pPr algn="r">
              <a:defRPr sz="2000">
                <a:solidFill>
                  <a:schemeClr val="tx1"/>
                </a:solidFill>
              </a:defRPr>
            </a:lvl1pPr>
          </a:lstStyle>
          <a:p>
            <a:r>
              <a:rPr lang="sv-SE"/>
              <a:t>Här skriver du din huvudrubrik</a:t>
            </a:r>
            <a:endParaRPr lang="sv-SE" dirty="0"/>
          </a:p>
        </p:txBody>
      </p:sp>
      <p:sp>
        <p:nvSpPr>
          <p:cNvPr id="6" name="Slide Number Placeholder 5"/>
          <p:cNvSpPr>
            <a:spLocks noGrp="1"/>
          </p:cNvSpPr>
          <p:nvPr>
            <p:ph type="sldNum" sz="quarter" idx="4"/>
          </p:nvPr>
        </p:nvSpPr>
        <p:spPr>
          <a:xfrm>
            <a:off x="10312400" y="107952"/>
            <a:ext cx="960000" cy="365125"/>
          </a:xfrm>
          <a:prstGeom prst="rect">
            <a:avLst/>
          </a:prstGeom>
        </p:spPr>
        <p:txBody>
          <a:bodyPr vert="horz" lIns="0" tIns="45720" rIns="0" bIns="45720" rtlCol="0" anchor="ctr"/>
          <a:lstStyle>
            <a:lvl1pPr algn="r">
              <a:defRPr sz="1200">
                <a:solidFill>
                  <a:schemeClr val="tx1"/>
                </a:solidFill>
              </a:defRPr>
            </a:lvl1pPr>
          </a:lstStyle>
          <a:p>
            <a:fld id="{114C29CB-E6CE-48B1-8925-1A65A8F559E1}" type="slidenum">
              <a:rPr lang="sv-SE" smtClean="0"/>
              <a:pPr/>
              <a:t>‹#›</a:t>
            </a:fld>
            <a:endParaRPr lang="sv-SE" dirty="0"/>
          </a:p>
        </p:txBody>
      </p:sp>
      <p:pic>
        <p:nvPicPr>
          <p:cNvPr id="7" name="Picture 14" descr="Vaxholmslinje1"/>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5486401"/>
            <a:ext cx="12192000" cy="4349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Vaxholms_stad_CMYK L_130527"/>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95030" y="6018214"/>
            <a:ext cx="2029884" cy="59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99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l" defTabSz="914400" rtl="0" eaLnBrk="1" latinLnBrk="0" hangingPunct="1">
        <a:lnSpc>
          <a:spcPct val="80000"/>
        </a:lnSpc>
        <a:spcBef>
          <a:spcPct val="0"/>
        </a:spcBef>
        <a:buNone/>
        <a:defRPr sz="3500" kern="1200">
          <a:solidFill>
            <a:schemeClr val="tx1"/>
          </a:solidFill>
          <a:latin typeface="+mj-lt"/>
          <a:ea typeface="+mj-ea"/>
          <a:cs typeface="+mj-cs"/>
        </a:defRPr>
      </a:lvl1pPr>
    </p:titleStyle>
    <p:bodyStyle>
      <a:lvl1pPr marL="342000" indent="-34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741600" indent="-284400" algn="l" defTabSz="914400" rtl="0" eaLnBrk="1" latinLnBrk="0" hangingPunct="1">
        <a:lnSpc>
          <a:spcPct val="100000"/>
        </a:lnSpc>
        <a:spcBef>
          <a:spcPts val="600"/>
        </a:spcBef>
        <a:buFont typeface="Calibri" panose="020F0502020204030204" pitchFamily="34" charset="0"/>
        <a:buChar char="‒"/>
        <a:defRPr sz="1600" kern="1200">
          <a:solidFill>
            <a:schemeClr val="tx1"/>
          </a:solidFill>
          <a:latin typeface="+mn-lt"/>
          <a:ea typeface="+mn-ea"/>
          <a:cs typeface="+mn-cs"/>
        </a:defRPr>
      </a:lvl2pPr>
      <a:lvl3pPr marL="1144800" indent="-230400" algn="l" defTabSz="914400" rtl="0" eaLnBrk="1" latinLnBrk="0" hangingPunct="1">
        <a:lnSpc>
          <a:spcPct val="100000"/>
        </a:lnSpc>
        <a:spcBef>
          <a:spcPts val="600"/>
        </a:spcBef>
        <a:buFont typeface="Arial" panose="020B0604020202020204" pitchFamily="34" charset="0"/>
        <a:buChar char="•"/>
        <a:defRPr sz="1200" kern="1200">
          <a:solidFill>
            <a:schemeClr val="tx1"/>
          </a:solidFill>
          <a:latin typeface="+mn-lt"/>
          <a:ea typeface="+mn-ea"/>
          <a:cs typeface="+mn-cs"/>
        </a:defRPr>
      </a:lvl3pPr>
      <a:lvl4pPr marL="1602000" indent="-230400" algn="l" defTabSz="914400" rtl="0" eaLnBrk="1" latinLnBrk="0" hangingPunct="1">
        <a:lnSpc>
          <a:spcPct val="100000"/>
        </a:lnSpc>
        <a:spcBef>
          <a:spcPts val="600"/>
        </a:spcBef>
        <a:buFont typeface="Calibri" panose="020F0502020204030204" pitchFamily="34" charset="0"/>
        <a:buChar char="‒"/>
        <a:defRPr sz="1200" kern="1200">
          <a:solidFill>
            <a:schemeClr val="tx1"/>
          </a:solidFill>
          <a:latin typeface="+mn-lt"/>
          <a:ea typeface="+mn-ea"/>
          <a:cs typeface="+mn-cs"/>
        </a:defRPr>
      </a:lvl4pPr>
      <a:lvl5pPr marL="2059200" indent="-230400" algn="l" defTabSz="914400" rtl="0" eaLnBrk="1" latinLnBrk="0" hangingPunct="1">
        <a:lnSpc>
          <a:spcPct val="100000"/>
        </a:lnSpc>
        <a:spcBef>
          <a:spcPts val="6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2160">
          <p15:clr>
            <a:srgbClr val="F26B43"/>
          </p15:clr>
        </p15:guide>
        <p15:guide id="6"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mailto:kristina.martensson@vaxholm.se"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normAutofit fontScale="90000"/>
          </a:bodyPr>
          <a:lstStyle/>
          <a:p>
            <a:pPr algn="l"/>
            <a:r>
              <a:rPr lang="sv-SE" sz="3200" dirty="0">
                <a:solidFill>
                  <a:schemeClr val="bg1"/>
                </a:solidFill>
              </a:rPr>
              <a:t>Socialförvaltningen</a:t>
            </a:r>
            <a:br>
              <a:rPr lang="sv-SE" sz="4900" dirty="0">
                <a:solidFill>
                  <a:schemeClr val="bg1"/>
                </a:solidFill>
              </a:rPr>
            </a:br>
            <a:br>
              <a:rPr lang="sv-SE" sz="4900" dirty="0">
                <a:solidFill>
                  <a:schemeClr val="bg1"/>
                </a:solidFill>
                <a:cs typeface="Arial"/>
              </a:rPr>
            </a:br>
            <a:r>
              <a:rPr lang="sv-SE" sz="4900" dirty="0">
                <a:solidFill>
                  <a:schemeClr val="bg1"/>
                </a:solidFill>
                <a:cs typeface="Arial"/>
              </a:rPr>
              <a:t>Process avvikelser, synpunkter och klagomål</a:t>
            </a:r>
            <a:br>
              <a:rPr lang="sv-SE" sz="6000" b="1" dirty="0">
                <a:solidFill>
                  <a:schemeClr val="bg1"/>
                </a:solidFill>
                <a:cs typeface="Arial"/>
              </a:rPr>
            </a:br>
            <a:br>
              <a:rPr lang="sv-SE" dirty="0"/>
            </a:br>
            <a:br>
              <a:rPr lang="sv-SE" sz="3600" dirty="0"/>
            </a:br>
            <a:endParaRPr lang="sv-SE" dirty="0"/>
          </a:p>
        </p:txBody>
      </p:sp>
      <p:sp>
        <p:nvSpPr>
          <p:cNvPr id="2" name="Platshållare för sidfot 1"/>
          <p:cNvSpPr>
            <a:spLocks noGrp="1"/>
          </p:cNvSpPr>
          <p:nvPr>
            <p:ph type="ftr" sz="quarter" idx="11"/>
          </p:nvPr>
        </p:nvSpPr>
        <p:spPr>
          <a:xfrm>
            <a:off x="3695699" y="6299202"/>
            <a:ext cx="597240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sysClr val="windowText" lastClr="000000"/>
                </a:solidFill>
                <a:effectLst/>
                <a:uLnTx/>
                <a:uFillTx/>
                <a:latin typeface="Calibri"/>
                <a:ea typeface="+mn-ea"/>
                <a:cs typeface="+mn-cs"/>
              </a:rPr>
              <a:t>  </a:t>
            </a:r>
            <a:r>
              <a:rPr lang="sv-SE" sz="2000" kern="0" dirty="0">
                <a:solidFill>
                  <a:prstClr val="white"/>
                </a:solidFill>
                <a:latin typeface="Calibri"/>
              </a:rPr>
              <a:t>Kristina Mårtensson, MAS/</a:t>
            </a:r>
            <a:r>
              <a:rPr lang="sv-SE" sz="2000" kern="0" dirty="0" err="1">
                <a:solidFill>
                  <a:prstClr val="white"/>
                </a:solidFill>
                <a:latin typeface="Calibri"/>
              </a:rPr>
              <a:t>Kvalitetsst</a:t>
            </a:r>
            <a:r>
              <a:rPr kumimoji="0" lang="sv-SE" sz="2000" b="0" i="0" u="none" strike="noStrike" kern="0" cap="none" spc="0" normalizeH="0" baseline="0" noProof="0" dirty="0" err="1">
                <a:ln>
                  <a:noFill/>
                </a:ln>
                <a:solidFill>
                  <a:prstClr val="white"/>
                </a:solidFill>
                <a:effectLst/>
                <a:uLnTx/>
                <a:uFillTx/>
                <a:latin typeface="Calibri"/>
                <a:ea typeface="+mn-ea"/>
                <a:cs typeface="+mn-cs"/>
              </a:rPr>
              <a:t>rateg</a:t>
            </a:r>
            <a:endParaRPr kumimoji="0" lang="sv-SE" sz="2000" b="0" i="0" u="none" strike="noStrike" kern="0" cap="none" spc="0" normalizeH="0" baseline="0" noProof="0" dirty="0">
              <a:ln>
                <a:noFill/>
              </a:ln>
              <a:solidFill>
                <a:prstClr val="white"/>
              </a:solidFill>
              <a:effectLst/>
              <a:uLnTx/>
              <a:uFillTx/>
              <a:latin typeface="Calibri"/>
              <a:ea typeface="+mn-ea"/>
              <a:cs typeface="+mn-cs"/>
            </a:endParaRPr>
          </a:p>
        </p:txBody>
      </p:sp>
      <p:sp>
        <p:nvSpPr>
          <p:cNvPr id="3" name="Platshållare för datum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11794-6DA8-4CC4-AB15-585D32D60AB5}" type="datetime1">
              <a:rPr kumimoji="0" lang="sv-SE" sz="1600" b="0" i="0" u="none" strike="noStrike" kern="0" cap="none" spc="0" normalizeH="0" baseline="0" noProof="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2023-05-30</a:t>
            </a:fld>
            <a:endParaRPr kumimoji="0" lang="sv-SE" sz="16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1312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84A0EF-EF43-44A7-8C5C-BD0839F6D4B4}"/>
              </a:ext>
            </a:extLst>
          </p:cNvPr>
          <p:cNvSpPr>
            <a:spLocks noGrp="1"/>
          </p:cNvSpPr>
          <p:nvPr>
            <p:ph type="title"/>
          </p:nvPr>
        </p:nvSpPr>
        <p:spPr/>
        <p:txBody>
          <a:bodyPr/>
          <a:lstStyle/>
          <a:p>
            <a:r>
              <a:rPr lang="sv-SE" dirty="0"/>
              <a:t>Process avvikelsehantering </a:t>
            </a:r>
          </a:p>
        </p:txBody>
      </p:sp>
      <p:pic>
        <p:nvPicPr>
          <p:cNvPr id="6" name="Platshållare för innehåll 5">
            <a:extLst>
              <a:ext uri="{FF2B5EF4-FFF2-40B4-BE49-F238E27FC236}">
                <a16:creationId xmlns:a16="http://schemas.microsoft.com/office/drawing/2014/main" id="{C6CC29EC-D18C-40D6-931C-FE25472F1A9E}"/>
              </a:ext>
            </a:extLst>
          </p:cNvPr>
          <p:cNvPicPr>
            <a:picLocks noGrp="1" noChangeAspect="1"/>
          </p:cNvPicPr>
          <p:nvPr>
            <p:ph sz="half" idx="1"/>
          </p:nvPr>
        </p:nvPicPr>
        <p:blipFill>
          <a:blip r:embed="rId2"/>
          <a:stretch>
            <a:fillRect/>
          </a:stretch>
        </p:blipFill>
        <p:spPr>
          <a:xfrm>
            <a:off x="1069975" y="1638301"/>
            <a:ext cx="10466992" cy="2496542"/>
          </a:xfrm>
          <a:prstGeom prst="rect">
            <a:avLst/>
          </a:prstGeom>
        </p:spPr>
      </p:pic>
    </p:spTree>
    <p:extLst>
      <p:ext uri="{BB962C8B-B14F-4D97-AF65-F5344CB8AC3E}">
        <p14:creationId xmlns:p14="http://schemas.microsoft.com/office/powerpoint/2010/main" val="98581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innehåll 6">
            <a:extLst>
              <a:ext uri="{FF2B5EF4-FFF2-40B4-BE49-F238E27FC236}">
                <a16:creationId xmlns:a16="http://schemas.microsoft.com/office/drawing/2014/main" id="{5695CEE6-C515-449D-8433-BC87F6502314}"/>
              </a:ext>
            </a:extLst>
          </p:cNvPr>
          <p:cNvPicPr>
            <a:picLocks noGrp="1" noChangeAspect="1"/>
          </p:cNvPicPr>
          <p:nvPr>
            <p:ph sz="half" idx="1"/>
          </p:nvPr>
        </p:nvPicPr>
        <p:blipFill>
          <a:blip r:embed="rId2"/>
          <a:stretch>
            <a:fillRect/>
          </a:stretch>
        </p:blipFill>
        <p:spPr>
          <a:xfrm>
            <a:off x="1390650" y="-9053"/>
            <a:ext cx="9696450" cy="5554071"/>
          </a:xfrm>
        </p:spPr>
      </p:pic>
    </p:spTree>
    <p:extLst>
      <p:ext uri="{BB962C8B-B14F-4D97-AF65-F5344CB8AC3E}">
        <p14:creationId xmlns:p14="http://schemas.microsoft.com/office/powerpoint/2010/main" val="80020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F4B95E-B0C0-41F9-A2BC-17663C7D44D6}"/>
              </a:ext>
            </a:extLst>
          </p:cNvPr>
          <p:cNvSpPr>
            <a:spLocks noGrp="1"/>
          </p:cNvSpPr>
          <p:nvPr>
            <p:ph type="title"/>
          </p:nvPr>
        </p:nvSpPr>
        <p:spPr>
          <a:xfrm>
            <a:off x="920750" y="193673"/>
            <a:ext cx="10350499" cy="704850"/>
          </a:xfrm>
        </p:spPr>
        <p:txBody>
          <a:bodyPr/>
          <a:lstStyle/>
          <a:p>
            <a:r>
              <a:rPr lang="sv-SE" dirty="0"/>
              <a:t>Process hantering synpunkter/klagomål</a:t>
            </a:r>
          </a:p>
        </p:txBody>
      </p:sp>
      <p:pic>
        <p:nvPicPr>
          <p:cNvPr id="6" name="Platshållare för innehåll 5">
            <a:extLst>
              <a:ext uri="{FF2B5EF4-FFF2-40B4-BE49-F238E27FC236}">
                <a16:creationId xmlns:a16="http://schemas.microsoft.com/office/drawing/2014/main" id="{EDAD8B28-0B8E-4384-A97D-7344E17F7FCF}"/>
              </a:ext>
            </a:extLst>
          </p:cNvPr>
          <p:cNvPicPr>
            <a:picLocks noGrp="1" noChangeAspect="1"/>
          </p:cNvPicPr>
          <p:nvPr>
            <p:ph sz="half" idx="1"/>
          </p:nvPr>
        </p:nvPicPr>
        <p:blipFill>
          <a:blip r:embed="rId2"/>
          <a:stretch>
            <a:fillRect/>
          </a:stretch>
        </p:blipFill>
        <p:spPr>
          <a:xfrm>
            <a:off x="1412875" y="672541"/>
            <a:ext cx="8750300" cy="4882724"/>
          </a:xfrm>
          <a:prstGeom prst="rect">
            <a:avLst/>
          </a:prstGeom>
        </p:spPr>
      </p:pic>
    </p:spTree>
    <p:extLst>
      <p:ext uri="{BB962C8B-B14F-4D97-AF65-F5344CB8AC3E}">
        <p14:creationId xmlns:p14="http://schemas.microsoft.com/office/powerpoint/2010/main" val="403865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A29811-D50F-4717-BAAD-AFC75A26D0D3}"/>
              </a:ext>
            </a:extLst>
          </p:cNvPr>
          <p:cNvSpPr>
            <a:spLocks noGrp="1"/>
          </p:cNvSpPr>
          <p:nvPr>
            <p:ph type="title"/>
          </p:nvPr>
        </p:nvSpPr>
        <p:spPr/>
        <p:txBody>
          <a:bodyPr>
            <a:normAutofit fontScale="90000"/>
          </a:bodyPr>
          <a:lstStyle/>
          <a:p>
            <a:br>
              <a:rPr lang="sv-SE" dirty="0"/>
            </a:br>
            <a:endParaRPr lang="sv-SE" dirty="0"/>
          </a:p>
        </p:txBody>
      </p:sp>
      <p:sp>
        <p:nvSpPr>
          <p:cNvPr id="3" name="Platshållare för innehåll 2">
            <a:extLst>
              <a:ext uri="{FF2B5EF4-FFF2-40B4-BE49-F238E27FC236}">
                <a16:creationId xmlns:a16="http://schemas.microsoft.com/office/drawing/2014/main" id="{BE871205-09FB-4413-AA0E-B3B29EDA84C5}"/>
              </a:ext>
            </a:extLst>
          </p:cNvPr>
          <p:cNvSpPr>
            <a:spLocks noGrp="1"/>
          </p:cNvSpPr>
          <p:nvPr>
            <p:ph sz="half" idx="1"/>
          </p:nvPr>
        </p:nvSpPr>
        <p:spPr>
          <a:xfrm>
            <a:off x="927100" y="1381126"/>
            <a:ext cx="10236200" cy="3514725"/>
          </a:xfrm>
        </p:spPr>
        <p:txBody>
          <a:bodyPr>
            <a:normAutofit/>
          </a:bodyPr>
          <a:lstStyle/>
          <a:p>
            <a:pPr marL="0" indent="0">
              <a:buNone/>
            </a:pPr>
            <a:r>
              <a:rPr lang="sv-SE" dirty="0"/>
              <a:t>Frågor? </a:t>
            </a:r>
          </a:p>
          <a:p>
            <a:pPr marL="0" indent="0">
              <a:buNone/>
            </a:pPr>
            <a:endParaRPr lang="sv-SE" dirty="0"/>
          </a:p>
          <a:p>
            <a:pPr marL="0" indent="0">
              <a:buNone/>
            </a:pPr>
            <a:endParaRPr lang="sv-SE" dirty="0"/>
          </a:p>
          <a:p>
            <a:pPr marL="0" indent="0">
              <a:buNone/>
            </a:pPr>
            <a:r>
              <a:rPr lang="sv-SE" dirty="0"/>
              <a:t>Tack för mig </a:t>
            </a:r>
            <a:r>
              <a:rPr lang="sv-SE" dirty="0">
                <a:sym typeface="Wingdings" panose="05000000000000000000" pitchFamily="2" charset="2"/>
              </a:rPr>
              <a:t> </a:t>
            </a:r>
          </a:p>
          <a:p>
            <a:pPr marL="0" indent="0">
              <a:buNone/>
            </a:pPr>
            <a:r>
              <a:rPr lang="sv-SE" dirty="0">
                <a:sym typeface="Wingdings" panose="05000000000000000000" pitchFamily="2" charset="2"/>
                <a:hlinkClick r:id="rId2"/>
              </a:rPr>
              <a:t>kristina.martensson@vaxholm.se</a:t>
            </a:r>
            <a:endParaRPr lang="sv-SE" dirty="0">
              <a:sym typeface="Wingdings" panose="05000000000000000000" pitchFamily="2" charset="2"/>
            </a:endParaRPr>
          </a:p>
          <a:p>
            <a:pPr marL="0" indent="0">
              <a:buNone/>
            </a:pPr>
            <a:endParaRPr lang="sv-SE" dirty="0">
              <a:sym typeface="Wingdings" panose="05000000000000000000" pitchFamily="2" charset="2"/>
            </a:endParaRPr>
          </a:p>
          <a:p>
            <a:pPr marL="0" indent="0">
              <a:buNone/>
            </a:pPr>
            <a:r>
              <a:rPr lang="sv-SE" dirty="0">
                <a:sym typeface="Wingdings" panose="05000000000000000000" pitchFamily="2" charset="2"/>
              </a:rPr>
              <a:t>08-54170840 </a:t>
            </a:r>
          </a:p>
          <a:p>
            <a:pPr marL="0" indent="0">
              <a:buNone/>
            </a:pPr>
            <a:endParaRPr lang="sv-SE" dirty="0"/>
          </a:p>
        </p:txBody>
      </p:sp>
    </p:spTree>
    <p:extLst>
      <p:ext uri="{BB962C8B-B14F-4D97-AF65-F5344CB8AC3E}">
        <p14:creationId xmlns:p14="http://schemas.microsoft.com/office/powerpoint/2010/main" val="94621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5494B6F-99AF-420C-85FB-57FBB7686EF6}"/>
              </a:ext>
            </a:extLst>
          </p:cNvPr>
          <p:cNvSpPr>
            <a:spLocks noGrp="1"/>
          </p:cNvSpPr>
          <p:nvPr>
            <p:ph sz="half" idx="1"/>
          </p:nvPr>
        </p:nvSpPr>
        <p:spPr>
          <a:xfrm>
            <a:off x="927100" y="408214"/>
            <a:ext cx="10274300" cy="4487637"/>
          </a:xfrm>
        </p:spPr>
        <p:txBody>
          <a:bodyPr>
            <a:normAutofit/>
          </a:bodyPr>
          <a:lstStyle/>
          <a:p>
            <a:pPr marL="0" indent="0">
              <a:buNone/>
            </a:pPr>
            <a:endParaRPr lang="sv-SE" dirty="0"/>
          </a:p>
          <a:p>
            <a:pPr marL="0" indent="0">
              <a:buNone/>
            </a:pPr>
            <a:r>
              <a:rPr lang="sv-SE" dirty="0"/>
              <a:t>Kort bakgrund: </a:t>
            </a:r>
          </a:p>
          <a:p>
            <a:r>
              <a:rPr lang="sv-SE" dirty="0"/>
              <a:t>Enligt SOSFS 2011:9 ska det finnas ett ledningssystem för systematiskt kvalitetsarbete. En del i detta ledningssystem är hantering av avvikelser och synpunkter. </a:t>
            </a:r>
          </a:p>
          <a:p>
            <a:r>
              <a:rPr lang="sv-SE" dirty="0"/>
              <a:t>Avvikelser och synpunkter ska ses som en möjlighet till utveckling. Personal som arbetar i verksamheter som ligger inom socialnämndens ansvar ska känna sig trygga med att rapportera risker, avvikelser och ta emot och hantera synpunkter. Det är ett chefsansvar att säkerställa att detta sker och efterlevs.</a:t>
            </a:r>
          </a:p>
          <a:p>
            <a:endParaRPr lang="sv-SE" dirty="0"/>
          </a:p>
        </p:txBody>
      </p:sp>
    </p:spTree>
    <p:extLst>
      <p:ext uri="{BB962C8B-B14F-4D97-AF65-F5344CB8AC3E}">
        <p14:creationId xmlns:p14="http://schemas.microsoft.com/office/powerpoint/2010/main" val="257270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5494B6F-99AF-420C-85FB-57FBB7686EF6}"/>
              </a:ext>
            </a:extLst>
          </p:cNvPr>
          <p:cNvSpPr>
            <a:spLocks noGrp="1"/>
          </p:cNvSpPr>
          <p:nvPr>
            <p:ph sz="half" idx="1"/>
          </p:nvPr>
        </p:nvSpPr>
        <p:spPr>
          <a:xfrm>
            <a:off x="927100" y="408214"/>
            <a:ext cx="10274300" cy="4487637"/>
          </a:xfrm>
        </p:spPr>
        <p:txBody>
          <a:bodyPr>
            <a:normAutofit lnSpcReduction="10000"/>
          </a:bodyPr>
          <a:lstStyle/>
          <a:p>
            <a:pPr marL="0" indent="0">
              <a:buNone/>
            </a:pPr>
            <a:r>
              <a:rPr lang="sv-SE" dirty="0"/>
              <a:t>MAS ansvarar för att förvaltningens samtliga avvikelser sammanställs och rapporteras till Socialnämnden minst en gång per kvartal. I uppdraget ingår att bevaka och vid behov utreda och handlägga avvikelser som berör, eller har rapporterats från, en annan vårdgivare/utförare/huvudman. </a:t>
            </a:r>
          </a:p>
          <a:p>
            <a:endParaRPr lang="sv-SE" dirty="0"/>
          </a:p>
          <a:p>
            <a:pPr marL="0" indent="0">
              <a:buNone/>
            </a:pPr>
            <a:r>
              <a:rPr lang="sv-SE" dirty="0"/>
              <a:t>I rollen ingår att:</a:t>
            </a:r>
          </a:p>
          <a:p>
            <a:r>
              <a:rPr lang="sv-SE" dirty="0"/>
              <a:t>att vara stöd vid utredning och åtgärder. </a:t>
            </a:r>
          </a:p>
          <a:p>
            <a:r>
              <a:rPr lang="sv-SE" dirty="0"/>
              <a:t>anmälan av allvarligt missförhållande anmäls till IVO vid verksamheter i egen regi</a:t>
            </a:r>
          </a:p>
          <a:p>
            <a:r>
              <a:rPr lang="sv-SE" dirty="0"/>
              <a:t>allvarlig vårdskada anmäls till IVO vid verksamheter i egen regi.</a:t>
            </a:r>
          </a:p>
          <a:p>
            <a:pPr marL="0" indent="0">
              <a:buNone/>
            </a:pPr>
            <a:endParaRPr lang="sv-SE" dirty="0"/>
          </a:p>
          <a:p>
            <a:pPr marL="0" indent="0">
              <a:buNone/>
            </a:pPr>
            <a:r>
              <a:rPr lang="sv-SE" dirty="0"/>
              <a:t>För entreprenadverksamheter, LOV-verksamheter, köpta platser </a:t>
            </a:r>
            <a:r>
              <a:rPr lang="sv-SE" dirty="0" err="1"/>
              <a:t>etc</a:t>
            </a:r>
            <a:r>
              <a:rPr lang="sv-SE" dirty="0"/>
              <a:t>, ska vårdgivaren ha egna rutiner för upprättande av anmälan till IVO. En kopia av sådan anmälan till IVO skall snarast möjligt tillställas huvudmannen, Vaxholms stad.</a:t>
            </a:r>
          </a:p>
          <a:p>
            <a:endParaRPr lang="sv-SE" dirty="0"/>
          </a:p>
        </p:txBody>
      </p:sp>
    </p:spTree>
    <p:extLst>
      <p:ext uri="{BB962C8B-B14F-4D97-AF65-F5344CB8AC3E}">
        <p14:creationId xmlns:p14="http://schemas.microsoft.com/office/powerpoint/2010/main" val="226621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E46884-537F-45A1-9D2C-35C63B051858}"/>
              </a:ext>
            </a:extLst>
          </p:cNvPr>
          <p:cNvSpPr>
            <a:spLocks noGrp="1"/>
          </p:cNvSpPr>
          <p:nvPr>
            <p:ph type="title"/>
          </p:nvPr>
        </p:nvSpPr>
        <p:spPr/>
        <p:txBody>
          <a:bodyPr/>
          <a:lstStyle/>
          <a:p>
            <a:r>
              <a:rPr lang="sv-SE" dirty="0"/>
              <a:t>Definitioner</a:t>
            </a:r>
          </a:p>
        </p:txBody>
      </p:sp>
      <p:sp>
        <p:nvSpPr>
          <p:cNvPr id="3" name="Platshållare för innehåll 2">
            <a:extLst>
              <a:ext uri="{FF2B5EF4-FFF2-40B4-BE49-F238E27FC236}">
                <a16:creationId xmlns:a16="http://schemas.microsoft.com/office/drawing/2014/main" id="{B63A8D4D-8B3C-4F77-AAB3-13CE51ADA703}"/>
              </a:ext>
            </a:extLst>
          </p:cNvPr>
          <p:cNvSpPr>
            <a:spLocks noGrp="1"/>
          </p:cNvSpPr>
          <p:nvPr>
            <p:ph sz="half" idx="1"/>
          </p:nvPr>
        </p:nvSpPr>
        <p:spPr>
          <a:xfrm>
            <a:off x="927100" y="1381126"/>
            <a:ext cx="10350498" cy="3514725"/>
          </a:xfrm>
        </p:spPr>
        <p:txBody>
          <a:bodyPr>
            <a:normAutofit/>
          </a:bodyPr>
          <a:lstStyle/>
          <a:p>
            <a:pPr marL="0" indent="0">
              <a:buNone/>
            </a:pPr>
            <a:r>
              <a:rPr lang="sv-SE" b="1" dirty="0"/>
              <a:t>Avvikelse</a:t>
            </a:r>
          </a:p>
          <a:p>
            <a:r>
              <a:rPr lang="sv-SE" sz="1600" dirty="0"/>
              <a:t>En avvikelse har inträffat när brukare/klient/patient drabbats av en negativ händelse, eller riskerar att drabbas av en negativ händelse.  Händelsen ska också han kunnat undvikas om adekvata åtgärder hade vidtagits.</a:t>
            </a:r>
          </a:p>
          <a:p>
            <a:endParaRPr lang="sv-SE" sz="1600" dirty="0"/>
          </a:p>
          <a:p>
            <a:pPr marL="0" indent="0">
              <a:buNone/>
            </a:pPr>
            <a:r>
              <a:rPr lang="sv-SE" sz="1600" dirty="0"/>
              <a:t>Begreppet avvikelse innefattar olika dimensioner/typer:</a:t>
            </a:r>
          </a:p>
          <a:p>
            <a:r>
              <a:rPr lang="sv-SE" sz="1600" dirty="0"/>
              <a:t>Avvikelse inom socialtjänst, Lex Sarah</a:t>
            </a:r>
          </a:p>
          <a:p>
            <a:r>
              <a:rPr lang="sv-SE" sz="1600" dirty="0"/>
              <a:t>Övriga avvikelser inom socialtjänst </a:t>
            </a:r>
          </a:p>
          <a:p>
            <a:r>
              <a:rPr lang="sv-SE" sz="1600" dirty="0"/>
              <a:t>Avvikelse inom Hälso- och sjukvård, Lex Maria</a:t>
            </a:r>
          </a:p>
          <a:p>
            <a:r>
              <a:rPr lang="sv-SE" sz="1600" dirty="0"/>
              <a:t>Övriga avvikelser Hälso- och sjukvård</a:t>
            </a:r>
          </a:p>
          <a:p>
            <a:pPr marL="0" indent="0">
              <a:buNone/>
            </a:pPr>
            <a:endParaRPr lang="sv-SE" dirty="0"/>
          </a:p>
        </p:txBody>
      </p:sp>
    </p:spTree>
    <p:extLst>
      <p:ext uri="{BB962C8B-B14F-4D97-AF65-F5344CB8AC3E}">
        <p14:creationId xmlns:p14="http://schemas.microsoft.com/office/powerpoint/2010/main" val="279387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042476D-B5AC-4B38-B787-EA2D05C4EC8D}"/>
              </a:ext>
            </a:extLst>
          </p:cNvPr>
          <p:cNvSpPr>
            <a:spLocks noGrp="1"/>
          </p:cNvSpPr>
          <p:nvPr>
            <p:ph sz="half" idx="1"/>
          </p:nvPr>
        </p:nvSpPr>
        <p:spPr>
          <a:xfrm>
            <a:off x="920750" y="669472"/>
            <a:ext cx="10350499" cy="4659766"/>
          </a:xfrm>
        </p:spPr>
        <p:txBody>
          <a:bodyPr>
            <a:normAutofit/>
          </a:bodyPr>
          <a:lstStyle/>
          <a:p>
            <a:pPr marL="0" indent="0">
              <a:buNone/>
            </a:pPr>
            <a:r>
              <a:rPr lang="sv-SE" sz="2600" dirty="0"/>
              <a:t>Lex Sarah</a:t>
            </a:r>
          </a:p>
          <a:p>
            <a:pPr marL="0" indent="0">
              <a:buNone/>
            </a:pPr>
            <a:r>
              <a:rPr lang="sv-SE" sz="1600" dirty="0"/>
              <a:t>Lex Sarah brukar man benämna de bestämmelser i socialtjänstlagen som reglerar anställdas skyldighet att rapportera missförhållanden och påtagliga risker för missförhållanden. </a:t>
            </a:r>
          </a:p>
          <a:p>
            <a:pPr marL="0" indent="0">
              <a:buNone/>
            </a:pPr>
            <a:endParaRPr lang="sv-SE" sz="1600" dirty="0"/>
          </a:p>
          <a:p>
            <a:pPr marL="0" indent="0">
              <a:buNone/>
            </a:pPr>
            <a:r>
              <a:rPr lang="sv-SE" sz="1600" u="sng" dirty="0"/>
              <a:t>Vad är missförhållanden?</a:t>
            </a:r>
          </a:p>
          <a:p>
            <a:pPr marL="0" indent="0">
              <a:buNone/>
            </a:pPr>
            <a:r>
              <a:rPr lang="sv-SE" sz="1600" dirty="0"/>
              <a:t>Missförhållanden kan vara av olika slag. Det kan handla om olika typer av övergrepp:</a:t>
            </a:r>
          </a:p>
          <a:p>
            <a:pPr marL="0" indent="0">
              <a:buNone/>
            </a:pPr>
            <a:endParaRPr lang="sv-SE" sz="1600" dirty="0"/>
          </a:p>
          <a:p>
            <a:pPr marL="0" indent="0">
              <a:buNone/>
            </a:pPr>
            <a:r>
              <a:rPr lang="sv-SE" sz="1600" dirty="0"/>
              <a:t>Fysiska övergrepp, till exempel slag, nypningar, skakningar eller att personalen är hårdhänt.</a:t>
            </a:r>
          </a:p>
          <a:p>
            <a:pPr marL="0" indent="0">
              <a:buNone/>
            </a:pPr>
            <a:r>
              <a:rPr lang="sv-SE" sz="1600" dirty="0"/>
              <a:t>Psykiska övergrepp, till exempel bestraffningar, hot, trakasserier eller kränkningar.</a:t>
            </a:r>
          </a:p>
          <a:p>
            <a:pPr marL="0" indent="0">
              <a:buNone/>
            </a:pPr>
            <a:r>
              <a:rPr lang="sv-SE" sz="1600" dirty="0"/>
              <a:t>Sexuella övergrepp eller sexuella trakasserier, till exempel antydningar av sexuellt slag.</a:t>
            </a:r>
          </a:p>
          <a:p>
            <a:pPr marL="0" indent="0">
              <a:buNone/>
            </a:pPr>
            <a:r>
              <a:rPr lang="sv-SE" sz="1600" dirty="0"/>
              <a:t>Ekonomiska övergrepp, till e</a:t>
            </a:r>
            <a:r>
              <a:rPr lang="sv-SE" sz="1600" b="0" i="0" dirty="0">
                <a:solidFill>
                  <a:srgbClr val="313131"/>
                </a:solidFill>
                <a:effectLst/>
                <a:latin typeface="Corbel" panose="020B0503020204020204" pitchFamily="34" charset="0"/>
              </a:rPr>
              <a:t>xempel stöld, förskingring eller utpressning.</a:t>
            </a:r>
          </a:p>
          <a:p>
            <a:pPr marL="0" indent="0">
              <a:buNone/>
            </a:pPr>
            <a:endParaRPr lang="sv-SE" sz="1600" dirty="0"/>
          </a:p>
          <a:p>
            <a:pPr marL="0" indent="0">
              <a:buNone/>
            </a:pPr>
            <a:endParaRPr lang="sv-SE" sz="1600" dirty="0">
              <a:solidFill>
                <a:srgbClr val="313131"/>
              </a:solidFill>
              <a:latin typeface="Corbel" panose="020B0503020204020204" pitchFamily="34" charset="0"/>
            </a:endParaRPr>
          </a:p>
          <a:p>
            <a:pPr marL="0" indent="0">
              <a:buNone/>
            </a:pPr>
            <a:endParaRPr lang="sv-SE" sz="1600" b="0" i="0" dirty="0">
              <a:solidFill>
                <a:srgbClr val="313131"/>
              </a:solidFill>
              <a:effectLst/>
              <a:latin typeface="Corbel" panose="020B0503020204020204" pitchFamily="34" charset="0"/>
            </a:endParaRPr>
          </a:p>
          <a:p>
            <a:pPr marL="0" indent="0">
              <a:buNone/>
            </a:pPr>
            <a:endParaRPr lang="sv-SE" sz="1600" dirty="0">
              <a:solidFill>
                <a:srgbClr val="313131"/>
              </a:solidFill>
              <a:latin typeface="Corbel" panose="020B0503020204020204" pitchFamily="34" charset="0"/>
            </a:endParaRPr>
          </a:p>
          <a:p>
            <a:pPr marL="0" indent="0">
              <a:buNone/>
            </a:pPr>
            <a:endParaRPr lang="sv-SE" sz="1700" dirty="0"/>
          </a:p>
          <a:p>
            <a:pPr marL="0" indent="0">
              <a:buNone/>
            </a:pPr>
            <a:endParaRPr lang="sv-SE" sz="1100" dirty="0"/>
          </a:p>
          <a:p>
            <a:pPr marL="0" indent="0">
              <a:buNone/>
            </a:pPr>
            <a:endParaRPr lang="sv-SE" dirty="0"/>
          </a:p>
        </p:txBody>
      </p:sp>
    </p:spTree>
    <p:extLst>
      <p:ext uri="{BB962C8B-B14F-4D97-AF65-F5344CB8AC3E}">
        <p14:creationId xmlns:p14="http://schemas.microsoft.com/office/powerpoint/2010/main" val="150694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042476D-B5AC-4B38-B787-EA2D05C4EC8D}"/>
              </a:ext>
            </a:extLst>
          </p:cNvPr>
          <p:cNvSpPr>
            <a:spLocks noGrp="1"/>
          </p:cNvSpPr>
          <p:nvPr>
            <p:ph sz="half" idx="1"/>
          </p:nvPr>
        </p:nvSpPr>
        <p:spPr>
          <a:xfrm>
            <a:off x="927099" y="669472"/>
            <a:ext cx="10350499" cy="4226380"/>
          </a:xfrm>
        </p:spPr>
        <p:txBody>
          <a:bodyPr>
            <a:normAutofit/>
          </a:bodyPr>
          <a:lstStyle/>
          <a:p>
            <a:pPr marL="0" indent="0">
              <a:buNone/>
            </a:pPr>
            <a:r>
              <a:rPr lang="sv-SE" sz="2600" dirty="0"/>
              <a:t>Lex Maria </a:t>
            </a:r>
          </a:p>
          <a:p>
            <a:pPr marL="0" indent="0">
              <a:buNone/>
            </a:pPr>
            <a:r>
              <a:rPr lang="sv-SE" sz="1600" dirty="0"/>
              <a:t>Vårdgivaren ska utreda och anmäla händelser som har medfört eller hade kunnat medföra </a:t>
            </a:r>
            <a:r>
              <a:rPr lang="sv-SE" sz="1600" u="sng" dirty="0"/>
              <a:t>en allvarlig </a:t>
            </a:r>
            <a:r>
              <a:rPr lang="sv-SE" sz="1600" dirty="0"/>
              <a:t>vårdskada till Inspektionen för vård och omsorg (IVO). Denna regel kallas lex Maria.</a:t>
            </a:r>
          </a:p>
          <a:p>
            <a:pPr marL="0" indent="0">
              <a:buNone/>
            </a:pPr>
            <a:endParaRPr lang="sv-SE" sz="1600" dirty="0"/>
          </a:p>
          <a:p>
            <a:pPr marL="0" indent="0">
              <a:buNone/>
            </a:pPr>
            <a:r>
              <a:rPr lang="sv-SE" sz="1600" dirty="0"/>
              <a:t>Med vårdskada avses enligt patientsäkerhetslagen (2010:659) lidande, kroppslig eller psykisk skada eller sjukdom samt dödsfall som hade kunnat undvikas om adekvata åtgärder hade vidtagits vid patientens kontakt med hälso- och sjukvården. </a:t>
            </a:r>
          </a:p>
          <a:p>
            <a:pPr marL="0" indent="0">
              <a:buNone/>
            </a:pPr>
            <a:r>
              <a:rPr lang="sv-SE" sz="1600" dirty="0"/>
              <a:t>Allvarlig vårdskada innebär att patienten fått bestående skada eller har lett till ett väsentligt ökat vårdbehov eller avlidit.</a:t>
            </a:r>
          </a:p>
          <a:p>
            <a:pPr marL="0" indent="0" algn="l">
              <a:buNone/>
            </a:pPr>
            <a:endParaRPr lang="sv-SE" sz="1600" dirty="0"/>
          </a:p>
          <a:p>
            <a:pPr marL="0" indent="0" algn="l">
              <a:buNone/>
            </a:pPr>
            <a:r>
              <a:rPr lang="sv-SE" sz="1600" dirty="0"/>
              <a:t>Patienter och brukare, privatpersoner, anhöriga och allmänheten kan inte göra en anmälan enligt lex Maria till IVO. I stället kan man lämna synpunkter eller ett klagomål</a:t>
            </a:r>
          </a:p>
          <a:p>
            <a:pPr marL="0" indent="0">
              <a:buNone/>
            </a:pPr>
            <a:endParaRPr lang="sv-SE" sz="1600" dirty="0"/>
          </a:p>
          <a:p>
            <a:pPr marL="0" indent="0">
              <a:buNone/>
            </a:pPr>
            <a:r>
              <a:rPr lang="sv-SE" sz="1600" dirty="0"/>
              <a:t> </a:t>
            </a:r>
          </a:p>
          <a:p>
            <a:endParaRPr lang="sv-SE" dirty="0"/>
          </a:p>
          <a:p>
            <a:endParaRPr lang="sv-SE" dirty="0"/>
          </a:p>
        </p:txBody>
      </p:sp>
    </p:spTree>
    <p:extLst>
      <p:ext uri="{BB962C8B-B14F-4D97-AF65-F5344CB8AC3E}">
        <p14:creationId xmlns:p14="http://schemas.microsoft.com/office/powerpoint/2010/main" val="324378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042476D-B5AC-4B38-B787-EA2D05C4EC8D}"/>
              </a:ext>
            </a:extLst>
          </p:cNvPr>
          <p:cNvSpPr>
            <a:spLocks noGrp="1"/>
          </p:cNvSpPr>
          <p:nvPr>
            <p:ph sz="half" idx="1"/>
          </p:nvPr>
        </p:nvSpPr>
        <p:spPr>
          <a:xfrm>
            <a:off x="927099" y="669472"/>
            <a:ext cx="10350499" cy="4226380"/>
          </a:xfrm>
        </p:spPr>
        <p:txBody>
          <a:bodyPr>
            <a:normAutofit fontScale="92500" lnSpcReduction="10000"/>
          </a:bodyPr>
          <a:lstStyle/>
          <a:p>
            <a:pPr marL="0" indent="0">
              <a:buNone/>
            </a:pPr>
            <a:r>
              <a:rPr lang="sv-SE" sz="2000" b="1" dirty="0"/>
              <a:t>Synpunkt/klagomål</a:t>
            </a:r>
            <a:endParaRPr lang="sv-SE" dirty="0"/>
          </a:p>
          <a:p>
            <a:pPr marL="0" indent="0">
              <a:buNone/>
            </a:pPr>
            <a:endParaRPr lang="sv-SE" dirty="0"/>
          </a:p>
          <a:p>
            <a:pPr marL="0" indent="0">
              <a:buNone/>
            </a:pPr>
            <a:r>
              <a:rPr lang="sv-SE" dirty="0"/>
              <a:t>Utöver rapport om avvikelse kan synpunkt eller klagomål komma in från t.ex. brukare/klient/patient, anhöriga, anställda, studerande i praktik, uppdragstagare, allmänhet m.fl. </a:t>
            </a:r>
          </a:p>
          <a:p>
            <a:endParaRPr lang="sv-SE" dirty="0"/>
          </a:p>
          <a:p>
            <a:pPr marL="0" indent="0">
              <a:buNone/>
            </a:pPr>
            <a:r>
              <a:rPr lang="sv-SE" dirty="0"/>
              <a:t>En synpunkt/klagomål kan </a:t>
            </a:r>
            <a:r>
              <a:rPr lang="sv-SE" dirty="0" err="1"/>
              <a:t>t.ex</a:t>
            </a:r>
            <a:r>
              <a:rPr lang="sv-SE" dirty="0"/>
              <a:t>:</a:t>
            </a:r>
          </a:p>
          <a:p>
            <a:r>
              <a:rPr lang="sv-SE" dirty="0"/>
              <a:t>vara förslag </a:t>
            </a:r>
          </a:p>
          <a:p>
            <a:r>
              <a:rPr lang="sv-SE" dirty="0"/>
              <a:t>upplysning </a:t>
            </a:r>
          </a:p>
          <a:p>
            <a:r>
              <a:rPr lang="sv-SE" dirty="0"/>
              <a:t>åsikt eller missnöje som förmedlas till verksamheten.</a:t>
            </a:r>
          </a:p>
          <a:p>
            <a:endParaRPr lang="sv-SE" dirty="0"/>
          </a:p>
          <a:p>
            <a:pPr marL="0" indent="0">
              <a:buNone/>
            </a:pPr>
            <a:endParaRPr lang="sv-SE" dirty="0"/>
          </a:p>
          <a:p>
            <a:pPr marL="0" indent="0">
              <a:buNone/>
            </a:pPr>
            <a:r>
              <a:rPr lang="sv-SE" dirty="0"/>
              <a:t> </a:t>
            </a:r>
          </a:p>
          <a:p>
            <a:endParaRPr lang="sv-SE" dirty="0"/>
          </a:p>
          <a:p>
            <a:endParaRPr lang="sv-SE" dirty="0"/>
          </a:p>
        </p:txBody>
      </p:sp>
    </p:spTree>
    <p:extLst>
      <p:ext uri="{BB962C8B-B14F-4D97-AF65-F5344CB8AC3E}">
        <p14:creationId xmlns:p14="http://schemas.microsoft.com/office/powerpoint/2010/main" val="328777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0778EB7-F15F-437D-9FF4-818E9987EBE8}"/>
              </a:ext>
            </a:extLst>
          </p:cNvPr>
          <p:cNvSpPr>
            <a:spLocks noGrp="1"/>
          </p:cNvSpPr>
          <p:nvPr>
            <p:ph sz="half" idx="1"/>
          </p:nvPr>
        </p:nvSpPr>
        <p:spPr>
          <a:xfrm>
            <a:off x="927100" y="595994"/>
            <a:ext cx="5080000" cy="4299857"/>
          </a:xfrm>
        </p:spPr>
        <p:txBody>
          <a:bodyPr>
            <a:normAutofit fontScale="70000" lnSpcReduction="20000"/>
          </a:bodyPr>
          <a:lstStyle/>
          <a:p>
            <a:pPr marL="0" indent="0">
              <a:buNone/>
            </a:pPr>
            <a:r>
              <a:rPr lang="sv-SE" b="1" u="sng" dirty="0"/>
              <a:t>Avvikelser: </a:t>
            </a:r>
          </a:p>
          <a:p>
            <a:r>
              <a:rPr lang="sv-SE" dirty="0"/>
              <a:t>Skrivs endast av personal, ej privatpersoner, sker inom eller mellan verksamheter/myndighet</a:t>
            </a:r>
          </a:p>
          <a:p>
            <a:r>
              <a:rPr lang="sv-SE" dirty="0"/>
              <a:t>Skyldighet att rapportera avvikelser är reglerat i lag</a:t>
            </a:r>
          </a:p>
          <a:p>
            <a:r>
              <a:rPr lang="sv-SE" dirty="0"/>
              <a:t>Skall alltid inkomma i skriftlig form av den som upptäckt avvikelsen</a:t>
            </a:r>
          </a:p>
          <a:p>
            <a:r>
              <a:rPr lang="sv-SE" dirty="0"/>
              <a:t>Utreds av vårdgivaren</a:t>
            </a:r>
          </a:p>
          <a:p>
            <a:pPr marL="0" indent="0">
              <a:buNone/>
            </a:pPr>
            <a:endParaRPr lang="sv-SE" dirty="0"/>
          </a:p>
          <a:p>
            <a:r>
              <a:rPr lang="sv-SE" i="1" dirty="0"/>
              <a:t>Rapporteras in i fastställda kategorier kvartalsvis till MAS. </a:t>
            </a:r>
          </a:p>
          <a:p>
            <a:r>
              <a:rPr lang="sv-SE" i="1" dirty="0"/>
              <a:t>MAS sammanställer alla verksamheters avvikelser och presenterar för nämnd var 3:e månad. </a:t>
            </a:r>
          </a:p>
          <a:p>
            <a:r>
              <a:rPr lang="sv-SE" i="1" dirty="0"/>
              <a:t>Allvarliga avvikelser skall rapporteras till MAS skyndsamt</a:t>
            </a:r>
          </a:p>
          <a:p>
            <a:r>
              <a:rPr lang="sv-SE" i="1" dirty="0"/>
              <a:t>Allvarliga avvikelser: MAS upprättar anmälan till Inspektionen för vård och omsorg (IVO), detta gäller verksamheter i egen regi. Privata utförare ansvarar själva för anmälan till IVO. </a:t>
            </a:r>
          </a:p>
          <a:p>
            <a:r>
              <a:rPr lang="sv-SE" i="1" dirty="0"/>
              <a:t>Förvaltningschef ansvarar för att ordförande informeras på ändamålsenligt sätt gällande allvarliga avvikelser</a:t>
            </a:r>
            <a:r>
              <a:rPr lang="sv-SE" dirty="0"/>
              <a:t>.</a:t>
            </a:r>
          </a:p>
          <a:p>
            <a:pPr marL="0" indent="0">
              <a:buNone/>
            </a:pPr>
            <a:endParaRPr lang="sv-SE" dirty="0"/>
          </a:p>
          <a:p>
            <a:pPr marL="0" indent="0">
              <a:buNone/>
            </a:pPr>
            <a:endParaRPr lang="sv-SE" dirty="0"/>
          </a:p>
        </p:txBody>
      </p:sp>
      <p:sp>
        <p:nvSpPr>
          <p:cNvPr id="4" name="Platshållare för innehåll 3">
            <a:extLst>
              <a:ext uri="{FF2B5EF4-FFF2-40B4-BE49-F238E27FC236}">
                <a16:creationId xmlns:a16="http://schemas.microsoft.com/office/drawing/2014/main" id="{1088D40C-8B41-4B1A-BBBD-0C6D6900F0CA}"/>
              </a:ext>
            </a:extLst>
          </p:cNvPr>
          <p:cNvSpPr>
            <a:spLocks noGrp="1"/>
          </p:cNvSpPr>
          <p:nvPr>
            <p:ph sz="half" idx="2"/>
          </p:nvPr>
        </p:nvSpPr>
        <p:spPr>
          <a:xfrm>
            <a:off x="6172200" y="595994"/>
            <a:ext cx="5105400" cy="4299858"/>
          </a:xfrm>
        </p:spPr>
        <p:txBody>
          <a:bodyPr>
            <a:normAutofit fontScale="70000" lnSpcReduction="20000"/>
          </a:bodyPr>
          <a:lstStyle/>
          <a:p>
            <a:pPr marL="0" indent="0">
              <a:buNone/>
            </a:pPr>
            <a:r>
              <a:rPr lang="sv-SE" b="1" u="sng" dirty="0"/>
              <a:t>Synpunkt/klagomål</a:t>
            </a:r>
          </a:p>
          <a:p>
            <a:r>
              <a:rPr lang="sv-SE" dirty="0"/>
              <a:t>Skrivs av brukare/klient/patient, anhöriga, anställda, studerande i praktik, uppdragstagare, allmänhet m.fl. </a:t>
            </a:r>
          </a:p>
          <a:p>
            <a:r>
              <a:rPr lang="sv-SE" dirty="0"/>
              <a:t>Kan vara både positiva och negativa upplevelser</a:t>
            </a:r>
          </a:p>
          <a:p>
            <a:r>
              <a:rPr lang="sv-SE" dirty="0"/>
              <a:t>Inkommer på många olika sätt, telefonsamtal, brev, mejl, handskriven lapp, samtal, e-tjänst, tips till IVO mm. </a:t>
            </a:r>
          </a:p>
          <a:p>
            <a:r>
              <a:rPr lang="sv-SE" dirty="0"/>
              <a:t>Kan komma direkt till verksamheten eller via andra kanaler, hänvisas vidare till verksamheten att utreda. </a:t>
            </a:r>
          </a:p>
          <a:p>
            <a:pPr marL="0" indent="0">
              <a:buNone/>
            </a:pPr>
            <a:endParaRPr lang="sv-SE" dirty="0"/>
          </a:p>
          <a:p>
            <a:r>
              <a:rPr lang="sv-SE" i="1" dirty="0"/>
              <a:t>Rapporteras in kvartalsvis till MAS</a:t>
            </a:r>
          </a:p>
          <a:p>
            <a:r>
              <a:rPr lang="sv-SE" i="1" dirty="0"/>
              <a:t>MAS sammanställer alla verksamheters synpunkter och klagomål och presenterar för nämnd var 3:e månad. </a:t>
            </a:r>
          </a:p>
          <a:p>
            <a:r>
              <a:rPr lang="sv-SE" i="1" dirty="0"/>
              <a:t>Allvarliga händelser skall rapporteras till MAS skyndsamt</a:t>
            </a:r>
          </a:p>
          <a:p>
            <a:r>
              <a:rPr lang="sv-SE" i="1" dirty="0"/>
              <a:t>Klagomål på hälso- och sjukvård är särskilt reglerat i Patientsäkerhetslagen och Patientlagen. </a:t>
            </a:r>
          </a:p>
          <a:p>
            <a:endParaRPr lang="sv-SE" dirty="0"/>
          </a:p>
        </p:txBody>
      </p:sp>
    </p:spTree>
    <p:extLst>
      <p:ext uri="{BB962C8B-B14F-4D97-AF65-F5344CB8AC3E}">
        <p14:creationId xmlns:p14="http://schemas.microsoft.com/office/powerpoint/2010/main" val="251849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8E6959A2-60CD-4E65-8218-3D8A9A07122B}"/>
              </a:ext>
            </a:extLst>
          </p:cNvPr>
          <p:cNvSpPr>
            <a:spLocks noGrp="1"/>
          </p:cNvSpPr>
          <p:nvPr>
            <p:ph sz="half" idx="1"/>
          </p:nvPr>
        </p:nvSpPr>
        <p:spPr>
          <a:xfrm>
            <a:off x="927100" y="416380"/>
            <a:ext cx="5080000" cy="4479472"/>
          </a:xfrm>
        </p:spPr>
        <p:txBody>
          <a:bodyPr>
            <a:normAutofit/>
          </a:bodyPr>
          <a:lstStyle/>
          <a:p>
            <a:pPr marL="0" indent="0" algn="l">
              <a:buNone/>
            </a:pPr>
            <a:r>
              <a:rPr lang="sv-SE" sz="1900" b="1" i="0" u="sng" dirty="0">
                <a:solidFill>
                  <a:srgbClr val="333333"/>
                </a:solidFill>
                <a:effectLst/>
              </a:rPr>
              <a:t>Huvudmannens ansvar</a:t>
            </a:r>
          </a:p>
          <a:p>
            <a:pPr algn="l"/>
            <a:r>
              <a:rPr lang="sv-SE" sz="1900" b="0" i="0" dirty="0">
                <a:solidFill>
                  <a:srgbClr val="333333"/>
                </a:solidFill>
                <a:effectLst/>
              </a:rPr>
              <a:t>Huvudmannen har det övergripande ansvaret för att en god och säker vård ges.</a:t>
            </a:r>
          </a:p>
          <a:p>
            <a:pPr algn="l"/>
            <a:r>
              <a:rPr lang="sv-SE" sz="1900" dirty="0">
                <a:solidFill>
                  <a:srgbClr val="333333"/>
                </a:solidFill>
              </a:rPr>
              <a:t>K</a:t>
            </a:r>
            <a:r>
              <a:rPr lang="sv-SE" sz="1900" b="0" i="0" dirty="0">
                <a:solidFill>
                  <a:srgbClr val="333333"/>
                </a:solidFill>
                <a:effectLst/>
              </a:rPr>
              <a:t>ommuner kan avtala med någon annan, till exempel ett privat bolag, att utföra hälso- och sjukvården.</a:t>
            </a:r>
          </a:p>
          <a:p>
            <a:pPr algn="l"/>
            <a:r>
              <a:rPr lang="sv-SE" sz="1900" b="0" i="0" dirty="0">
                <a:solidFill>
                  <a:srgbClr val="333333"/>
                </a:solidFill>
                <a:effectLst/>
              </a:rPr>
              <a:t>Kommunen har kvar ett övergripande ansvar för att dess medlemmar får en god vård. Detta kan säkerställas genom tillräckliga och relevanta krav i avtalen med de externa utförarna</a:t>
            </a:r>
            <a:r>
              <a:rPr lang="sv-SE" b="0" i="0" dirty="0">
                <a:solidFill>
                  <a:srgbClr val="333333"/>
                </a:solidFill>
                <a:effectLst/>
                <a:latin typeface="Arial" panose="020B0604020202020204" pitchFamily="34" charset="0"/>
              </a:rPr>
              <a:t>.</a:t>
            </a:r>
          </a:p>
          <a:p>
            <a:endParaRPr lang="sv-SE" dirty="0"/>
          </a:p>
        </p:txBody>
      </p:sp>
      <p:sp>
        <p:nvSpPr>
          <p:cNvPr id="4" name="Platshållare för innehåll 3">
            <a:extLst>
              <a:ext uri="{FF2B5EF4-FFF2-40B4-BE49-F238E27FC236}">
                <a16:creationId xmlns:a16="http://schemas.microsoft.com/office/drawing/2014/main" id="{D87E5476-1C6A-40B9-9721-A8C391B7D40C}"/>
              </a:ext>
            </a:extLst>
          </p:cNvPr>
          <p:cNvSpPr>
            <a:spLocks noGrp="1"/>
          </p:cNvSpPr>
          <p:nvPr>
            <p:ph sz="half" idx="2"/>
          </p:nvPr>
        </p:nvSpPr>
        <p:spPr>
          <a:xfrm>
            <a:off x="6172200" y="416380"/>
            <a:ext cx="5105400" cy="4479472"/>
          </a:xfrm>
        </p:spPr>
        <p:txBody>
          <a:bodyPr>
            <a:normAutofit/>
          </a:bodyPr>
          <a:lstStyle/>
          <a:p>
            <a:pPr marL="0" indent="0" algn="l">
              <a:buNone/>
            </a:pPr>
            <a:r>
              <a:rPr lang="sv-SE" sz="1900" b="1" i="0" u="sng" dirty="0">
                <a:solidFill>
                  <a:srgbClr val="262626"/>
                </a:solidFill>
                <a:effectLst/>
              </a:rPr>
              <a:t>Vårdgivarens ansvar</a:t>
            </a:r>
          </a:p>
          <a:p>
            <a:pPr marL="0" indent="0">
              <a:buNone/>
            </a:pPr>
            <a:r>
              <a:rPr lang="sv-SE" sz="1900" b="0" i="0" dirty="0">
                <a:solidFill>
                  <a:srgbClr val="262626"/>
                </a:solidFill>
                <a:effectLst/>
              </a:rPr>
              <a:t>Vårdgivaren har ett organisatoriskt ansvar och ska planera, leda och kontrollera verksamheten så att den lever upp till kravet på god vård.</a:t>
            </a:r>
          </a:p>
          <a:p>
            <a:pPr marL="0" indent="0">
              <a:buNone/>
            </a:pPr>
            <a:r>
              <a:rPr lang="sv-SE" sz="1900" b="0" i="0" dirty="0">
                <a:solidFill>
                  <a:srgbClr val="262626"/>
                </a:solidFill>
                <a:effectLst/>
              </a:rPr>
              <a:t>I det ingår ex:</a:t>
            </a:r>
          </a:p>
          <a:p>
            <a:pPr algn="l">
              <a:buFont typeface="Arial" panose="020B0604020202020204" pitchFamily="34" charset="0"/>
              <a:buChar char="•"/>
            </a:pPr>
            <a:r>
              <a:rPr lang="sv-SE" sz="1900" b="0" i="0" dirty="0">
                <a:solidFill>
                  <a:srgbClr val="262626"/>
                </a:solidFill>
                <a:effectLst/>
              </a:rPr>
              <a:t>ansvara för att det finns hälso- och sjukvårdspersonal med rätt kompetens</a:t>
            </a:r>
          </a:p>
          <a:p>
            <a:pPr algn="l">
              <a:buFont typeface="Arial" panose="020B0604020202020204" pitchFamily="34" charset="0"/>
              <a:buChar char="•"/>
            </a:pPr>
            <a:r>
              <a:rPr lang="sv-SE" sz="1900" b="0" i="0" dirty="0">
                <a:solidFill>
                  <a:srgbClr val="262626"/>
                </a:solidFill>
                <a:effectLst/>
              </a:rPr>
              <a:t>se till att verksamheten har ett ledningssystem och skapa rutiner och processer som behövs för att verksamheten ska ha en hög kvalitet</a:t>
            </a:r>
          </a:p>
          <a:p>
            <a:pPr algn="l">
              <a:buFont typeface="Arial" panose="020B0604020202020204" pitchFamily="34" charset="0"/>
              <a:buChar char="•"/>
            </a:pPr>
            <a:r>
              <a:rPr lang="sv-SE" sz="1900" b="0" i="0" dirty="0">
                <a:solidFill>
                  <a:srgbClr val="262626"/>
                </a:solidFill>
                <a:effectLst/>
              </a:rPr>
              <a:t>utreda och anmäla händelser som kan leda till </a:t>
            </a:r>
            <a:r>
              <a:rPr lang="sv-SE" sz="1900" b="0" i="0" dirty="0" err="1">
                <a:solidFill>
                  <a:srgbClr val="262626"/>
                </a:solidFill>
                <a:effectLst/>
              </a:rPr>
              <a:t>vårdskador</a:t>
            </a:r>
            <a:r>
              <a:rPr lang="sv-SE" sz="1900" b="0" i="0" dirty="0">
                <a:solidFill>
                  <a:srgbClr val="262626"/>
                </a:solidFill>
                <a:effectLst/>
              </a:rPr>
              <a:t>.</a:t>
            </a:r>
          </a:p>
          <a:p>
            <a:endParaRPr lang="sv-SE" dirty="0"/>
          </a:p>
        </p:txBody>
      </p:sp>
    </p:spTree>
    <p:extLst>
      <p:ext uri="{BB962C8B-B14F-4D97-AF65-F5344CB8AC3E}">
        <p14:creationId xmlns:p14="http://schemas.microsoft.com/office/powerpoint/2010/main" val="349999534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Vaxholms Stad">
      <a:dk1>
        <a:sysClr val="windowText" lastClr="000000"/>
      </a:dk1>
      <a:lt1>
        <a:sysClr val="window" lastClr="FFFFFF"/>
      </a:lt1>
      <a:dk2>
        <a:srgbClr val="44546A"/>
      </a:dk2>
      <a:lt2>
        <a:srgbClr val="E7E6E6"/>
      </a:lt2>
      <a:accent1>
        <a:srgbClr val="084782"/>
      </a:accent1>
      <a:accent2>
        <a:srgbClr val="3493C4"/>
      </a:accent2>
      <a:accent3>
        <a:srgbClr val="00B0AB"/>
      </a:accent3>
      <a:accent4>
        <a:srgbClr val="219D5B"/>
      </a:accent4>
      <a:accent5>
        <a:srgbClr val="DA8C2B"/>
      </a:accent5>
      <a:accent6>
        <a:srgbClr val="6B5F93"/>
      </a:accent6>
      <a:hlink>
        <a:srgbClr val="0563C1"/>
      </a:hlink>
      <a:folHlink>
        <a:srgbClr val="954F72"/>
      </a:folHlink>
    </a:clrScheme>
    <a:fontScheme name="Vaxholms Stad">
      <a:majorFont>
        <a:latin typeface="Calibri"/>
        <a:ea typeface=""/>
        <a:cs typeface=""/>
      </a:majorFont>
      <a:minorFont>
        <a:latin typeface="Calibri"/>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F9E51425-03B9-470C-94D5-AFD17DD4CF11}" vid="{5FACA47D-FF4E-4A44-B8A8-2A468F68B169}"/>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3941</TotalTime>
  <Words>952</Words>
  <Application>Microsoft Office PowerPoint</Application>
  <PresentationFormat>Bredbild</PresentationFormat>
  <Paragraphs>101</Paragraphs>
  <Slides>13</Slides>
  <Notes>1</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13</vt:i4>
      </vt:variant>
    </vt:vector>
  </HeadingPairs>
  <TitlesOfParts>
    <vt:vector size="19" baseType="lpstr">
      <vt:lpstr>Arial</vt:lpstr>
      <vt:lpstr>Calibri</vt:lpstr>
      <vt:lpstr>Calibri Light</vt:lpstr>
      <vt:lpstr>Corbel</vt:lpstr>
      <vt:lpstr>Office-tema</vt:lpstr>
      <vt:lpstr>1_Office-tema</vt:lpstr>
      <vt:lpstr>Socialförvaltningen  Process avvikelser, synpunkter och klagomål   </vt:lpstr>
      <vt:lpstr>PowerPoint-presentation</vt:lpstr>
      <vt:lpstr>PowerPoint-presentation</vt:lpstr>
      <vt:lpstr>Definitioner</vt:lpstr>
      <vt:lpstr>PowerPoint-presentation</vt:lpstr>
      <vt:lpstr>PowerPoint-presentation</vt:lpstr>
      <vt:lpstr>PowerPoint-presentation</vt:lpstr>
      <vt:lpstr>PowerPoint-presentation</vt:lpstr>
      <vt:lpstr>PowerPoint-presentation</vt:lpstr>
      <vt:lpstr>Process avvikelsehantering </vt:lpstr>
      <vt:lpstr>PowerPoint-presentation</vt:lpstr>
      <vt:lpstr>Process hantering synpunkter/klagomål</vt:lpstr>
      <vt:lpstr> </vt:lpstr>
    </vt:vector>
  </TitlesOfParts>
  <Company>Vaxholms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Socialförvaltningen  Informations- och systemklassning och systemkontinuitet</dc:title>
  <dc:creator>Angelica Holmström</dc:creator>
  <cp:lastModifiedBy>Annika Kjellberg</cp:lastModifiedBy>
  <cp:revision>16</cp:revision>
  <dcterms:created xsi:type="dcterms:W3CDTF">2023-03-13T16:44:18Z</dcterms:created>
  <dcterms:modified xsi:type="dcterms:W3CDTF">2023-05-30T11:02:54Z</dcterms:modified>
</cp:coreProperties>
</file>